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9"/>
  </p:notesMasterIdLst>
  <p:sldIdLst>
    <p:sldId id="256" r:id="rId3"/>
    <p:sldId id="257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1" r:id="rId16"/>
    <p:sldId id="270" r:id="rId17"/>
    <p:sldId id="25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F1136-B10D-49E7-9F1A-A2959F1EDFE9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563E0-2F10-488D-B8C6-E923B15DED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974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Weaver, PART I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876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0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63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042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928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478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921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405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001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94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425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684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656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7872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4233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383604-ECE6-40E3-9143-5F1E88D0F33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8AC-1BE9-41CC-92D1-7194D1255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694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207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17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20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10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56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223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007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96D00-0EC6-4C66-9362-F344F7402500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EB74C-8273-47A7-9C6D-6247EC8EF7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303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0742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Al-</a:t>
            </a:r>
            <a:r>
              <a:rPr lang="en-GB" sz="1800" dirty="0" err="1">
                <a:latin typeface="Cambria"/>
                <a:ea typeface="Cambria"/>
                <a:cs typeface="Cambria"/>
                <a:sym typeface="Cambria"/>
              </a:rPr>
              <a:t>Farabi</a:t>
            </a: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 Kazakh National University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800" dirty="0">
                <a:latin typeface="Cambria"/>
                <a:ea typeface="Cambria"/>
                <a:cs typeface="Cambria"/>
                <a:sym typeface="Cambria"/>
              </a:rPr>
              <a:t>Higher School of </a:t>
            </a: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Medicine</a:t>
            </a:r>
            <a:b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</a:br>
            <a:r>
              <a:rPr lang="en-GB" sz="1800" dirty="0" smtClean="0">
                <a:latin typeface="Cambria"/>
                <a:ea typeface="Cambria"/>
                <a:cs typeface="Cambria"/>
                <a:sym typeface="Cambria"/>
              </a:rPr>
              <a:t>Department of Fundamental Medicine</a:t>
            </a:r>
            <a:endParaRPr sz="1800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5" name="Google Shape;145;p37"/>
          <p:cNvSpPr txBox="1">
            <a:spLocks noGrp="1"/>
          </p:cNvSpPr>
          <p:nvPr>
            <p:ph type="body" idx="1"/>
          </p:nvPr>
        </p:nvSpPr>
        <p:spPr>
          <a:xfrm>
            <a:off x="311700" y="3060633"/>
            <a:ext cx="8520600" cy="14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600"/>
              </a:spcAft>
              <a:buNone/>
            </a:pPr>
            <a:r>
              <a:rPr lang="en-US" sz="28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Glycomics</a:t>
            </a:r>
            <a:endParaRPr sz="2800" b="1" dirty="0">
              <a:solidFill>
                <a:srgbClr val="000000"/>
              </a:solidFill>
              <a:latin typeface="Times New Roman" pitchFamily="18" charset="0"/>
              <a:ea typeface="Cambria"/>
              <a:cs typeface="Times New Roman" pitchFamily="18" charset="0"/>
              <a:sym typeface="Cambr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63689" y="453762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Lecturer and creator: PhD </a:t>
            </a:r>
            <a:r>
              <a:rPr lang="en-US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Pinsky</a:t>
            </a: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Ilya</a:t>
            </a:r>
            <a:r>
              <a:rPr lang="en-US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 </a:t>
            </a:r>
            <a:r>
              <a:rPr lang="en-US" b="1" kern="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Vladimirovich</a:t>
            </a:r>
            <a:endParaRPr lang="ru-RU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8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ect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296" y="404664"/>
            <a:ext cx="7056784" cy="529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93296" y="5702783"/>
            <a:ext cx="2010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Lectins</a:t>
            </a:r>
            <a:endParaRPr lang="en-US" dirty="0" smtClean="0"/>
          </a:p>
          <a:p>
            <a:r>
              <a:rPr lang="en-US" dirty="0" smtClean="0"/>
              <a:t>slideshare.net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463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Lectins: types, specificities, and func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Lectins: types, specificities, and function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3" name="Picture 7" descr="Diagram of lectin structures. (A) MBL; (B) SP-A; (C) SP-D; (D)... |  Download Scientific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48680"/>
            <a:ext cx="6768752" cy="487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Diagram of </a:t>
            </a:r>
            <a:r>
              <a:rPr lang="en-US" dirty="0" err="1" smtClean="0"/>
              <a:t>lectin</a:t>
            </a:r>
            <a:r>
              <a:rPr lang="en-US" dirty="0" smtClean="0"/>
              <a:t> structures. </a:t>
            </a:r>
          </a:p>
          <a:p>
            <a:r>
              <a:rPr lang="en-US" dirty="0" smtClean="0"/>
              <a:t>researchgate.net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83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-type lectins – Structural characteristics and their applications in  diagnostics, analytics and drug delivery - ScienceDir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77686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5229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H-type </a:t>
            </a:r>
            <a:r>
              <a:rPr lang="en-US" dirty="0" err="1" smtClean="0"/>
              <a:t>lectins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sciencedirect.com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3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20806"/>
            <a:ext cx="7272808" cy="5346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5867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Disorders of carbohydrate metabolism slideserve.com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4664"/>
            <a:ext cx="3949700" cy="539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5877272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carbohydrate metabolic disorder </a:t>
            </a:r>
            <a:r>
              <a:rPr lang="en-US" dirty="0" err="1" smtClean="0"/>
              <a:t>vs</a:t>
            </a:r>
            <a:r>
              <a:rPr lang="en-US" dirty="0" smtClean="0"/>
              <a:t> carbohydrate metabolic disease</a:t>
            </a:r>
          </a:p>
          <a:p>
            <a:r>
              <a:rPr lang="en-US" dirty="0" smtClean="0"/>
              <a:t>github.com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43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840760" cy="517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544205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Carbohydrate metabolism</a:t>
            </a:r>
            <a:endParaRPr lang="ru-RU" dirty="0" smtClean="0"/>
          </a:p>
          <a:p>
            <a:r>
              <a:rPr lang="en-US" dirty="0" smtClean="0"/>
              <a:t>ppt-online.org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23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1805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5217444"/>
          </a:xfrm>
        </p:spPr>
        <p:txBody>
          <a:bodyPr>
            <a:normAutofit/>
          </a:bodyPr>
          <a:lstStyle/>
          <a:p>
            <a:pPr marL="342900" algn="just">
              <a:buFont typeface="+mj-lt"/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Rudd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P;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Karlsson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NG;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Khoo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KH; Packer, NH;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Varki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A; Cummings, RD;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Esko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JD; Stanley, P; Hart, GW;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Aebi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M;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Darvill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AG; Kinoshita, T; Packer, NH;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Prestegard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JH;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Schnaar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RL;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Seeberger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PH (2015). "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Glycomics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Glycoproteomics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". doi:10.1101/glycobiology.3e.051 (inactive 2021-01-18). PMID 28876822.</a:t>
            </a:r>
          </a:p>
          <a:p>
            <a:pPr marL="342900" algn="just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Aoki-Kinoshita KF;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Lewitter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Fran (May 2008).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Lewitter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Fran (ed.). "An Introduction to Bioinformatics for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Glycomics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Research". PLOS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Comput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Biol. 4 (5): e1000075. Bibcode:2008PLSCB...4E0075A. doi:10.1371/journal.pcbi.1000075. PMC 2398734. PMID 18516240.</a:t>
            </a:r>
          </a:p>
          <a:p>
            <a:pPr marL="342900" algn="just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Srivastava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 (May 2008). "Move over proteomics, here comes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glycomics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". J. Proteome Res. 7 (5): 1799. doi:10.1021/pr083696k. PMID 18509903.</a:t>
            </a:r>
          </a:p>
          <a:p>
            <a:pPr marL="342900" algn="just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Essentials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Glycobiology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(2nd ed.). Cold Spring Harbor Laboratory Press. 2009. ISBN 978-087969770-9.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18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84175"/>
            <a:ext cx="8520600" cy="1072792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latin typeface="Cambria"/>
                <a:ea typeface="Cambria"/>
                <a:cs typeface="Cambria"/>
                <a:sym typeface="Cambria"/>
              </a:rPr>
              <a:t>LEARNING OUTCOMES</a:t>
            </a:r>
            <a:br>
              <a:rPr lang="en-US" b="1" dirty="0">
                <a:latin typeface="Cambria"/>
                <a:ea typeface="Cambria"/>
                <a:cs typeface="Cambria"/>
                <a:sym typeface="Cambria"/>
              </a:rPr>
            </a:br>
            <a:r>
              <a:rPr lang="en-US" b="1" dirty="0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Give the definitions to the following terms: “carbohydrates”, “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monosacharids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”, “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disacharids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”, “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polysacharids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”, “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glycome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” and “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glycomics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”, give the specific examples.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Analyze the chemical structure and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fuctions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of different carbohydrates, give the specific examples.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Describe the chemical structure and functions of glycoproteins and proteoglycans.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 Explain how some glycoproteins (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lectins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can participate in cellular recognizing, adhesion and interactions between the cells (so called “sugar code”)?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 Explain different disturbances of carbohydrate metabolism and methods of their diagnostics and treatment, give the specific examples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6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395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20600" cy="504056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Definitions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980728"/>
            <a:ext cx="8520600" cy="5400600"/>
          </a:xfrm>
        </p:spPr>
        <p:txBody>
          <a:bodyPr/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Glycomics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the comprehensive study of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glycomes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[1] (the entire complement of sugars, whether free or present in more complex molecules of an organism), including genetic, physiologic, pathologic, and other aspects.[2][3]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Glycomics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"is the systematic study of all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glycan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structures of a given cell type or organism" and is a subset of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glycobiology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.[4] The term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glycomics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derived from the chemical prefix for sweetness or a sugar,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glyco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-", and was formed to follow 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omics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naming convention established by genomics (which deals with genes) and proteomics (which deals with proteins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80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63326"/>
            <a:ext cx="6048672" cy="490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5373216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Are Carbohydrates?</a:t>
            </a:r>
          </a:p>
          <a:p>
            <a:r>
              <a:rPr lang="en-US" dirty="0" smtClean="0"/>
              <a:t>expii.com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9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arbohydra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249" y="620688"/>
            <a:ext cx="6865151" cy="5128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57488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Carbohydrates</a:t>
            </a:r>
          </a:p>
          <a:p>
            <a:r>
              <a:rPr lang="en-US" dirty="0" smtClean="0"/>
              <a:t>dlc.dcccd.edu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18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bohydrates - Monosaccharides, Disaccharides, Polysacchari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31950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5517232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Monosaccharides</a:t>
            </a:r>
            <a:r>
              <a:rPr lang="en-US" dirty="0" smtClean="0"/>
              <a:t>, Disaccharides, Polysaccharides</a:t>
            </a:r>
          </a:p>
          <a:p>
            <a:r>
              <a:rPr lang="en-US" dirty="0" smtClean="0"/>
              <a:t>microbenotes.com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167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95337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55172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Glycoprotein - The Definitive Guide</a:t>
            </a:r>
          </a:p>
          <a:p>
            <a:r>
              <a:rPr lang="en-US" dirty="0" smtClean="0"/>
              <a:t>biologydictionary.net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6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05678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18464" y="5301208"/>
            <a:ext cx="7009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What Are Glycoproteins? – Definition, Functions &amp; Examples</a:t>
            </a:r>
          </a:p>
          <a:p>
            <a:r>
              <a:rPr lang="en-US" dirty="0" smtClean="0"/>
              <a:t>study.com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61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2656"/>
            <a:ext cx="7620000" cy="541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9492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Glycosaminoglycans</a:t>
            </a:r>
            <a:r>
              <a:rPr lang="en-US" dirty="0" smtClean="0"/>
              <a:t> and Proteoglycans </a:t>
            </a:r>
          </a:p>
          <a:p>
            <a:r>
              <a:rPr lang="en-US" dirty="0" smtClean="0"/>
              <a:t>themedicalbiochemistrypage.org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27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491</Words>
  <Application>Microsoft Office PowerPoint</Application>
  <PresentationFormat>Экран (4:3)</PresentationFormat>
  <Paragraphs>42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1_Simple Light</vt:lpstr>
      <vt:lpstr>Al-Farabi Kazakh National University Higher School of Medicine Department of Fundamental Medicine   </vt:lpstr>
      <vt:lpstr>LEARNING OUTCOMES As a result of the lesson you will be able to:</vt:lpstr>
      <vt:lpstr>Definitions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 Department of Fundamental Medicine</dc:title>
  <dc:creator>User</dc:creator>
  <cp:lastModifiedBy>User</cp:lastModifiedBy>
  <cp:revision>7</cp:revision>
  <dcterms:created xsi:type="dcterms:W3CDTF">2021-03-27T13:36:58Z</dcterms:created>
  <dcterms:modified xsi:type="dcterms:W3CDTF">2021-03-30T09:01:42Z</dcterms:modified>
</cp:coreProperties>
</file>